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2" r:id="rId14"/>
    <p:sldId id="269" r:id="rId15"/>
    <p:sldId id="271" r:id="rId16"/>
    <p:sldId id="270" r:id="rId17"/>
    <p:sldId id="267" r:id="rId18"/>
    <p:sldId id="268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8"/>
    <p:restoredTop sz="94059"/>
  </p:normalViewPr>
  <p:slideViewPr>
    <p:cSldViewPr snapToGrid="0">
      <p:cViewPr varScale="1">
        <p:scale>
          <a:sx n="184" d="100"/>
          <a:sy n="184" d="100"/>
        </p:scale>
        <p:origin x="176" y="4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50ca9ba6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짝짝</a:t>
            </a:r>
            <a:endParaRPr/>
          </a:p>
        </p:txBody>
      </p:sp>
      <p:sp>
        <p:nvSpPr>
          <p:cNvPr id="259" name="Google Shape;259;g150ca9ba6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7413" y="685800"/>
            <a:ext cx="3429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fe4f1cc4a4_18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fe4f1cc4a4_1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fe4f1cc4a4_18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7" name="Google Shape;267;gfe4f1cc4a4_1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2444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fe4f1cc4a4_18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fe4f1cc4a4_1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027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fe4f1cc4a4_18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fe4f1cc4a4_1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60426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fe4f1cc4a4_18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fe4f1cc4a4_1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07997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4898da578e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14898da578e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4898da578e_3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14898da578e_3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fe4f1cc4a4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fe4f1cc4a4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7413" y="685800"/>
            <a:ext cx="3429163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fe4f1cc4a4_2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fe4f1cc4a4_2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7413" y="685800"/>
            <a:ext cx="3429163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e4f1cc4a4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이미지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- 현재 학생들은 다양한 문제집을 통해서 문제를 풀고 있고, 인터넷 강의 또는 해설지를 통해 그 답을 찾곤합니다.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- 하지만 과목마다 문제집을 사야 하고, 자신이 약한 유형의 문제를 풀고싶다면 새로운 문제집을 사야 한다.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이미지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하나의 웹사이트를 통해 자신이 풀고싶은 과목, 또는 자신이 부족한 영역의 유형의 시험지를 생성하여 풀수있다면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학생들의 학습효과가 증가할것으로 생각하여 이 프로젝트가 시작되었습니다.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fe4f1cc4a4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7413" y="685800"/>
            <a:ext cx="3429163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e4f1cc4a4_2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다음은 bookie를 사용함으로써 기대할 수 있는 효과입니다.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bookie는 자신이 풀고 싶은 과목을 골라 유형, 개수 등을 선택해 문제를 풀 수 있습니다. 학생들은 바로 바로 정답과 해설을 확인하며 오답풀이가 가능하고 자신이 푼 문제들을 확인할 수 있어 반복 학습에 도움을 줍니다.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어려운 문제나 질문이 생겼을 시 사이트 내에서 학생들 스스로 묻고 답할 수 있어 학생들의 자기주도학습을 유도합니다.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"/>
              <a:t>여러 과목의 문제집을 들고 다닐 필요 없이 사이트에 접속하여 수시로 문제 풀기가 가능합니다.</a:t>
            </a:r>
            <a:r>
              <a:rPr lang="ko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(애니메이션) 이와 같은 효과들을 통해 ‘bookie’가 학생들의 학습능력 향상에 도움이 될 것이라 생각합니다.</a:t>
            </a:r>
            <a:endParaRPr/>
          </a:p>
        </p:txBody>
      </p:sp>
      <p:sp>
        <p:nvSpPr>
          <p:cNvPr id="173" name="Google Shape;173;gfe4f1cc4a4_2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7413" y="685800"/>
            <a:ext cx="3429163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4872edf58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UI구현/화면구현 -&gt; html/css js jquery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프로그래밍 언어 응용 -&gt; java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sql활용/응용 -&gt; mariadb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서버프로그램 구현 -&gt; apachetomcat, spring, jsp</a:t>
            </a:r>
            <a:endParaRPr/>
          </a:p>
        </p:txBody>
      </p:sp>
      <p:sp>
        <p:nvSpPr>
          <p:cNvPr id="196" name="Google Shape;196;g14872edf58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7413" y="685800"/>
            <a:ext cx="3429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894e3237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14894e3237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7413" y="685800"/>
            <a:ext cx="3429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fe4f1cc4a4_2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짝짝짝</a:t>
            </a:r>
            <a:endParaRPr/>
          </a:p>
        </p:txBody>
      </p:sp>
      <p:sp>
        <p:nvSpPr>
          <p:cNvPr id="239" name="Google Shape;239;gfe4f1cc4a4_2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7413" y="685800"/>
            <a:ext cx="3429163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fe4f1cc4a4_2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짝짝</a:t>
            </a:r>
            <a:endParaRPr/>
          </a:p>
        </p:txBody>
      </p:sp>
      <p:sp>
        <p:nvSpPr>
          <p:cNvPr id="251" name="Google Shape;251;gfe4f1cc4a4_2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857413" y="685800"/>
            <a:ext cx="3429163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�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�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�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p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g"/><Relationship Id="rId11" Type="http://schemas.openxmlformats.org/officeDocument/2006/relationships/image" Target="../media/image15.jpg"/><Relationship Id="rId5" Type="http://schemas.openxmlformats.org/officeDocument/2006/relationships/image" Target="../media/image9.png"/><Relationship Id="rId10" Type="http://schemas.openxmlformats.org/officeDocument/2006/relationships/image" Target="../media/image14.jpg"/><Relationship Id="rId4" Type="http://schemas.openxmlformats.org/officeDocument/2006/relationships/image" Target="../media/image8.jp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523" y="378512"/>
            <a:ext cx="3287200" cy="423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2548" y="65875"/>
            <a:ext cx="3781425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 txBox="1"/>
          <p:nvPr/>
        </p:nvSpPr>
        <p:spPr>
          <a:xfrm>
            <a:off x="4506750" y="1952700"/>
            <a:ext cx="4138800" cy="28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/>
              <a:t>&lt;개요&gt;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/>
              <a:t>1. 주제선정 배경, 기획 배경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/>
              <a:t>- 출판사와 문제집 종류 많음 / 학생들이 매번 구매 가격 부담 / 필요 부분만 문제를 풀어보고 싶지만 책을 전체 구매 / 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/>
              <a:t>2. 프로젝트 목적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/>
              <a:t>-  시판 문제집 종합 제공으로 학생들 편의 제공 / 학생들 부담 낮춤(? )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/>
              <a:t>-  다양한 문제 풀이 공유 / 사교육 부담 감소(? )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/>
              <a:t>-  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/>
              <a:t>3. 개요(컨셉, 훈련내용과의 관련성, 개발환경 등)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/>
              <a:t>-  컨셉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/>
              <a:t>   -  다양한 츨판사 문제 제공, 게시판을 이용해 다양한 문제 풀이 방법 공유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/>
              <a:t>   -   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/>
              <a:t>-  훈련내용과의 관련성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/>
              <a:t>   -  spring  MVC 구조 기반 개발 / 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/>
              <a:t>-  개발환경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   -  이클립스 / Spring / MySQL / MariaDB / git  / JDK / JQuery  /  JDBC / servlet jsp, jstl / jnit / lombok / maven /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/>
              <a:t>Book + Cookie의 합성어로, 문제를 쿠키처럼 씹어먹듯 풀어내겠다는 의미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4"/>
          <p:cNvSpPr txBox="1"/>
          <p:nvPr/>
        </p:nvSpPr>
        <p:spPr>
          <a:xfrm>
            <a:off x="641405" y="316105"/>
            <a:ext cx="36225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B7DDD"/>
                </a:solidFill>
              </a:rPr>
              <a:t>추진과정 및 방법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34"/>
          <p:cNvSpPr txBox="1"/>
          <p:nvPr/>
        </p:nvSpPr>
        <p:spPr>
          <a:xfrm>
            <a:off x="280862" y="270001"/>
            <a:ext cx="459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3B7DD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500">
                <a:solidFill>
                  <a:srgbClr val="3B7DDD"/>
                </a:solidFill>
              </a:rPr>
              <a:t>2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34"/>
          <p:cNvSpPr txBox="1"/>
          <p:nvPr/>
        </p:nvSpPr>
        <p:spPr>
          <a:xfrm>
            <a:off x="641400" y="516200"/>
            <a:ext cx="180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 b="1">
                <a:solidFill>
                  <a:srgbClr val="3B7DDD"/>
                </a:solidFill>
              </a:rPr>
              <a:t>DATABASE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p34"/>
          <p:cNvPicPr preferRelativeResize="0"/>
          <p:nvPr/>
        </p:nvPicPr>
        <p:blipFill rotWithShape="1">
          <a:blip r:embed="rId3">
            <a:alphaModFix/>
          </a:blip>
          <a:srcRect b="16100"/>
          <a:stretch/>
        </p:blipFill>
        <p:spPr>
          <a:xfrm>
            <a:off x="1008475" y="1190250"/>
            <a:ext cx="7197726" cy="354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5"/>
          <p:cNvSpPr txBox="1"/>
          <p:nvPr/>
        </p:nvSpPr>
        <p:spPr>
          <a:xfrm>
            <a:off x="641405" y="316105"/>
            <a:ext cx="36225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B7DDD"/>
                </a:solidFill>
              </a:rPr>
              <a:t>결과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5"/>
          <p:cNvSpPr txBox="1"/>
          <p:nvPr/>
        </p:nvSpPr>
        <p:spPr>
          <a:xfrm>
            <a:off x="280862" y="270001"/>
            <a:ext cx="459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3B7DD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500">
                <a:solidFill>
                  <a:srgbClr val="3B7DDD"/>
                </a:solidFill>
              </a:rPr>
              <a:t>3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5"/>
          <p:cNvSpPr txBox="1"/>
          <p:nvPr/>
        </p:nvSpPr>
        <p:spPr>
          <a:xfrm>
            <a:off x="641400" y="516200"/>
            <a:ext cx="273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 b="1">
                <a:solidFill>
                  <a:srgbClr val="3B7DDD"/>
                </a:solidFill>
              </a:rPr>
              <a:t>결과물/산출물 설명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A04C73-B4E1-C25C-FC26-E078FF8BE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061" y="1091263"/>
            <a:ext cx="5781877" cy="37821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55AD00-CC2D-8F3B-7652-D0EE3D27CC54}"/>
              </a:ext>
            </a:extLst>
          </p:cNvPr>
          <p:cNvSpPr txBox="1"/>
          <p:nvPr/>
        </p:nvSpPr>
        <p:spPr>
          <a:xfrm>
            <a:off x="5256885" y="716300"/>
            <a:ext cx="22060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문제</a:t>
            </a:r>
            <a:r>
              <a:rPr kumimoji="1" lang="ko-KR" altLang="en-US" dirty="0"/>
              <a:t> 출력하기</a:t>
            </a:r>
            <a:r>
              <a:rPr kumimoji="1" lang="en-US" altLang="ko-KR" dirty="0"/>
              <a:t>(Controller)</a:t>
            </a:r>
            <a:endParaRPr kumimoji="1" lang="ko-Kore-KR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5"/>
          <p:cNvSpPr txBox="1"/>
          <p:nvPr/>
        </p:nvSpPr>
        <p:spPr>
          <a:xfrm>
            <a:off x="641405" y="316105"/>
            <a:ext cx="36225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B7DDD"/>
                </a:solidFill>
              </a:rPr>
              <a:t>결과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5"/>
          <p:cNvSpPr txBox="1"/>
          <p:nvPr/>
        </p:nvSpPr>
        <p:spPr>
          <a:xfrm>
            <a:off x="280862" y="270001"/>
            <a:ext cx="459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3B7DD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500">
                <a:solidFill>
                  <a:srgbClr val="3B7DDD"/>
                </a:solidFill>
              </a:rPr>
              <a:t>3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5"/>
          <p:cNvSpPr txBox="1"/>
          <p:nvPr/>
        </p:nvSpPr>
        <p:spPr>
          <a:xfrm>
            <a:off x="641400" y="516200"/>
            <a:ext cx="273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 b="1">
                <a:solidFill>
                  <a:srgbClr val="3B7DDD"/>
                </a:solidFill>
              </a:rPr>
              <a:t>결과물/산출물 설명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E3108DA-DDA6-82AB-D8D1-41D2933F4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12" y="1014660"/>
            <a:ext cx="7772400" cy="39957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E353F1-C366-899B-4869-250F94B5752D}"/>
              </a:ext>
            </a:extLst>
          </p:cNvPr>
          <p:cNvSpPr txBox="1"/>
          <p:nvPr/>
        </p:nvSpPr>
        <p:spPr>
          <a:xfrm>
            <a:off x="6241472" y="2417861"/>
            <a:ext cx="1221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solidFill>
                  <a:schemeClr val="bg1"/>
                </a:solidFill>
              </a:rPr>
              <a:t>답</a:t>
            </a:r>
            <a:r>
              <a:rPr kumimoji="1" lang="ko-KR" altLang="en-US" dirty="0">
                <a:solidFill>
                  <a:schemeClr val="bg1"/>
                </a:solidFill>
              </a:rPr>
              <a:t> 확인</a:t>
            </a:r>
            <a:r>
              <a:rPr kumimoji="1" lang="en-US" altLang="ko-KR" dirty="0">
                <a:solidFill>
                  <a:schemeClr val="bg1"/>
                </a:solidFill>
              </a:rPr>
              <a:t>(JSP)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  <p:sp>
        <p:nvSpPr>
          <p:cNvPr id="6" name="호 5">
            <a:extLst>
              <a:ext uri="{FF2B5EF4-FFF2-40B4-BE49-F238E27FC236}">
                <a16:creationId xmlns:a16="http://schemas.microsoft.com/office/drawing/2014/main" id="{F85862B1-603B-FBA5-11CB-1D7A3E7A6258}"/>
              </a:ext>
            </a:extLst>
          </p:cNvPr>
          <p:cNvSpPr/>
          <p:nvPr/>
        </p:nvSpPr>
        <p:spPr>
          <a:xfrm rot="2737364">
            <a:off x="3334813" y="1831032"/>
            <a:ext cx="2839819" cy="2811078"/>
          </a:xfrm>
          <a:prstGeom prst="arc">
            <a:avLst>
              <a:gd name="adj1" fmla="val 16011558"/>
              <a:gd name="adj2" fmla="val 256359"/>
            </a:avLst>
          </a:prstGeom>
          <a:noFill/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CEA20D-3E2F-104D-FA89-391C1CF6C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719" y="316105"/>
            <a:ext cx="5405419" cy="451129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91CFACF-7748-CA37-53CE-8B060475D505}"/>
              </a:ext>
            </a:extLst>
          </p:cNvPr>
          <p:cNvSpPr/>
          <p:nvPr/>
        </p:nvSpPr>
        <p:spPr>
          <a:xfrm>
            <a:off x="5278582" y="4059382"/>
            <a:ext cx="1473806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5AAF09-04C2-F64F-83C9-28CE8D6B050D}"/>
              </a:ext>
            </a:extLst>
          </p:cNvPr>
          <p:cNvSpPr txBox="1"/>
          <p:nvPr/>
        </p:nvSpPr>
        <p:spPr>
          <a:xfrm>
            <a:off x="6804772" y="4326082"/>
            <a:ext cx="2178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solidFill>
                  <a:srgbClr val="FF0000"/>
                </a:solidFill>
              </a:rPr>
              <a:t>클릭시</a:t>
            </a:r>
            <a:r>
              <a:rPr kumimoji="1" lang="ko-KR" altLang="en-US" dirty="0">
                <a:solidFill>
                  <a:srgbClr val="FF0000"/>
                </a:solidFill>
              </a:rPr>
              <a:t> 정답 비교 후 체크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38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  <p:bldP spid="9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5"/>
          <p:cNvSpPr txBox="1"/>
          <p:nvPr/>
        </p:nvSpPr>
        <p:spPr>
          <a:xfrm>
            <a:off x="641405" y="316105"/>
            <a:ext cx="36225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B7DDD"/>
                </a:solidFill>
              </a:rPr>
              <a:t>결과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5"/>
          <p:cNvSpPr txBox="1"/>
          <p:nvPr/>
        </p:nvSpPr>
        <p:spPr>
          <a:xfrm>
            <a:off x="280862" y="270001"/>
            <a:ext cx="459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3B7DD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500">
                <a:solidFill>
                  <a:srgbClr val="3B7DDD"/>
                </a:solidFill>
              </a:rPr>
              <a:t>3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5"/>
          <p:cNvSpPr txBox="1"/>
          <p:nvPr/>
        </p:nvSpPr>
        <p:spPr>
          <a:xfrm>
            <a:off x="641400" y="516200"/>
            <a:ext cx="273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 b="1">
                <a:solidFill>
                  <a:srgbClr val="3B7DDD"/>
                </a:solidFill>
              </a:rPr>
              <a:t>결과물/산출물 설명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B283B4-34C3-EB8E-A023-CA6994210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652" y="1176653"/>
            <a:ext cx="5820715" cy="332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4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5"/>
          <p:cNvSpPr txBox="1"/>
          <p:nvPr/>
        </p:nvSpPr>
        <p:spPr>
          <a:xfrm>
            <a:off x="641405" y="316105"/>
            <a:ext cx="36225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B7DDD"/>
                </a:solidFill>
              </a:rPr>
              <a:t>결과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5"/>
          <p:cNvSpPr txBox="1"/>
          <p:nvPr/>
        </p:nvSpPr>
        <p:spPr>
          <a:xfrm>
            <a:off x="280862" y="270001"/>
            <a:ext cx="459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3B7DD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500">
                <a:solidFill>
                  <a:srgbClr val="3B7DDD"/>
                </a:solidFill>
              </a:rPr>
              <a:t>3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5"/>
          <p:cNvSpPr txBox="1"/>
          <p:nvPr/>
        </p:nvSpPr>
        <p:spPr>
          <a:xfrm>
            <a:off x="641400" y="516200"/>
            <a:ext cx="273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 b="1">
                <a:solidFill>
                  <a:srgbClr val="3B7DDD"/>
                </a:solidFill>
              </a:rPr>
              <a:t>결과물/산출물 설명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67CE0E-C9E2-B68F-C697-401937847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62" y="1559536"/>
            <a:ext cx="5430982" cy="18432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282DF2-962F-E4F2-0AB6-8C752AE676F8}"/>
              </a:ext>
            </a:extLst>
          </p:cNvPr>
          <p:cNvSpPr txBox="1"/>
          <p:nvPr/>
        </p:nvSpPr>
        <p:spPr>
          <a:xfrm>
            <a:off x="5711844" y="1559536"/>
            <a:ext cx="3318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유형</a:t>
            </a:r>
            <a:r>
              <a:rPr kumimoji="1" lang="ko-KR" altLang="en-US" dirty="0"/>
              <a:t> 선택 시 </a:t>
            </a:r>
            <a:r>
              <a:rPr kumimoji="1" lang="en-US" altLang="ko-KR" dirty="0" err="1"/>
              <a:t>LineSubjectPattern</a:t>
            </a:r>
            <a:r>
              <a:rPr kumimoji="1" lang="ko-KR" altLang="en-US" dirty="0"/>
              <a:t>에 넣기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E303A6-CB26-3698-A267-EFC21085C39B}"/>
              </a:ext>
            </a:extLst>
          </p:cNvPr>
          <p:cNvSpPr txBox="1"/>
          <p:nvPr/>
        </p:nvSpPr>
        <p:spPr>
          <a:xfrm>
            <a:off x="5711844" y="1867313"/>
            <a:ext cx="3432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 err="1"/>
              <a:t>LineSu</a:t>
            </a:r>
            <a:r>
              <a:rPr kumimoji="1" lang="en-US" altLang="ko-KR" dirty="0" err="1"/>
              <a:t>bjectPattern</a:t>
            </a:r>
            <a:r>
              <a:rPr kumimoji="1" lang="ko-KR" altLang="en-US" dirty="0"/>
              <a:t>담은 것을 </a:t>
            </a:r>
            <a:r>
              <a:rPr kumimoji="1" lang="en-US" altLang="ko-KR" dirty="0"/>
              <a:t>Cart</a:t>
            </a:r>
            <a:r>
              <a:rPr kumimoji="1" lang="ko-KR" altLang="en-US" dirty="0"/>
              <a:t>에 넣기</a:t>
            </a:r>
            <a:endParaRPr kumimoji="1" lang="ko-Kore-KR" altLang="en-US" dirty="0"/>
          </a:p>
        </p:txBody>
      </p:sp>
      <p:sp>
        <p:nvSpPr>
          <p:cNvPr id="6" name="호 5">
            <a:extLst>
              <a:ext uri="{FF2B5EF4-FFF2-40B4-BE49-F238E27FC236}">
                <a16:creationId xmlns:a16="http://schemas.microsoft.com/office/drawing/2014/main" id="{7DA1F51A-B382-17DD-6F6D-5806D5C1A21E}"/>
              </a:ext>
            </a:extLst>
          </p:cNvPr>
          <p:cNvSpPr/>
          <p:nvPr/>
        </p:nvSpPr>
        <p:spPr>
          <a:xfrm rot="3456186">
            <a:off x="3373584" y="2646434"/>
            <a:ext cx="914400" cy="914400"/>
          </a:xfrm>
          <a:prstGeom prst="arc">
            <a:avLst>
              <a:gd name="adj1" fmla="val 16016477"/>
              <a:gd name="adj2" fmla="val 19891387"/>
            </a:avLst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1027F0-9051-896D-7226-418E98AF7B4F}"/>
              </a:ext>
            </a:extLst>
          </p:cNvPr>
          <p:cNvSpPr txBox="1"/>
          <p:nvPr/>
        </p:nvSpPr>
        <p:spPr>
          <a:xfrm>
            <a:off x="4263905" y="2830023"/>
            <a:ext cx="16272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solidFill>
                  <a:schemeClr val="bg1"/>
                </a:solidFill>
              </a:rPr>
              <a:t>같은</a:t>
            </a:r>
            <a:r>
              <a:rPr kumimoji="1" lang="ko-KR" altLang="en-US" dirty="0">
                <a:solidFill>
                  <a:schemeClr val="bg1"/>
                </a:solidFill>
              </a:rPr>
              <a:t> 유형 </a:t>
            </a:r>
            <a:r>
              <a:rPr kumimoji="1" lang="ko-KR" altLang="en-US" dirty="0" err="1">
                <a:solidFill>
                  <a:schemeClr val="bg1"/>
                </a:solidFill>
              </a:rPr>
              <a:t>선택시</a:t>
            </a:r>
            <a:endParaRPr kumimoji="1" lang="en-US" altLang="ko-KR" dirty="0">
              <a:solidFill>
                <a:schemeClr val="bg1"/>
              </a:solidFill>
            </a:endParaRPr>
          </a:p>
          <a:p>
            <a:r>
              <a:rPr kumimoji="1" lang="ko-KR" altLang="en-US" dirty="0">
                <a:solidFill>
                  <a:schemeClr val="bg1"/>
                </a:solidFill>
              </a:rPr>
              <a:t>예외 </a:t>
            </a:r>
            <a:r>
              <a:rPr kumimoji="1" lang="ko-KR" altLang="en-US" dirty="0" err="1">
                <a:solidFill>
                  <a:schemeClr val="bg1"/>
                </a:solidFill>
              </a:rPr>
              <a:t>던져줌</a:t>
            </a:r>
            <a:endParaRPr kumimoji="1" lang="en-US" altLang="ko-KR" dirty="0">
              <a:solidFill>
                <a:schemeClr val="bg1"/>
              </a:solidFill>
            </a:endParaRPr>
          </a:p>
          <a:p>
            <a:endParaRPr kumimoji="1" lang="ko-Kore-KR" altLang="en-US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75FAC5-36C8-5192-438E-AC4F63B55E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9" r="16753" b="32701"/>
          <a:stretch/>
        </p:blipFill>
        <p:spPr>
          <a:xfrm>
            <a:off x="4335718" y="3334070"/>
            <a:ext cx="4295048" cy="119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96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5"/>
          <p:cNvSpPr txBox="1"/>
          <p:nvPr/>
        </p:nvSpPr>
        <p:spPr>
          <a:xfrm>
            <a:off x="641405" y="316105"/>
            <a:ext cx="36225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B7DDD"/>
                </a:solidFill>
              </a:rPr>
              <a:t>결과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5"/>
          <p:cNvSpPr txBox="1"/>
          <p:nvPr/>
        </p:nvSpPr>
        <p:spPr>
          <a:xfrm>
            <a:off x="280862" y="270001"/>
            <a:ext cx="459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3B7DD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500">
                <a:solidFill>
                  <a:srgbClr val="3B7DDD"/>
                </a:solidFill>
              </a:rPr>
              <a:t>3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5"/>
          <p:cNvSpPr txBox="1"/>
          <p:nvPr/>
        </p:nvSpPr>
        <p:spPr>
          <a:xfrm>
            <a:off x="641400" y="516200"/>
            <a:ext cx="273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 b="1">
                <a:solidFill>
                  <a:srgbClr val="3B7DDD"/>
                </a:solidFill>
              </a:rPr>
              <a:t>결과물/산출물 설명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716445B-4A75-2F05-9D67-45E30310C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382" y="1256807"/>
            <a:ext cx="6213763" cy="350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966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6"/>
          <p:cNvSpPr txBox="1"/>
          <p:nvPr/>
        </p:nvSpPr>
        <p:spPr>
          <a:xfrm>
            <a:off x="641405" y="316105"/>
            <a:ext cx="36225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B7DDD"/>
                </a:solidFill>
              </a:rPr>
              <a:t>결과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36"/>
          <p:cNvSpPr txBox="1"/>
          <p:nvPr/>
        </p:nvSpPr>
        <p:spPr>
          <a:xfrm>
            <a:off x="280862" y="270001"/>
            <a:ext cx="459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3B7DD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500">
                <a:solidFill>
                  <a:srgbClr val="3B7DDD"/>
                </a:solidFill>
              </a:rPr>
              <a:t>3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36"/>
          <p:cNvSpPr txBox="1"/>
          <p:nvPr/>
        </p:nvSpPr>
        <p:spPr>
          <a:xfrm>
            <a:off x="641400" y="516200"/>
            <a:ext cx="273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 b="1">
                <a:solidFill>
                  <a:srgbClr val="3B7DDD"/>
                </a:solidFill>
              </a:rPr>
              <a:t>결론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DE2928-89EB-D3D7-AD4D-7BA4665B8B48}"/>
              </a:ext>
            </a:extLst>
          </p:cNvPr>
          <p:cNvSpPr txBox="1"/>
          <p:nvPr/>
        </p:nvSpPr>
        <p:spPr>
          <a:xfrm>
            <a:off x="1046018" y="1212273"/>
            <a:ext cx="1614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ore-KR" dirty="0"/>
              <a:t>SQL</a:t>
            </a:r>
            <a:r>
              <a:rPr kumimoji="1" lang="ko-KR" altLang="en-US" dirty="0"/>
              <a:t>공부</a:t>
            </a:r>
            <a:endParaRPr kumimoji="1"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23994C-80D0-ED18-2586-27F8674A8977}"/>
              </a:ext>
            </a:extLst>
          </p:cNvPr>
          <p:cNvSpPr txBox="1"/>
          <p:nvPr/>
        </p:nvSpPr>
        <p:spPr>
          <a:xfrm>
            <a:off x="1046018" y="2346999"/>
            <a:ext cx="1510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</a:t>
            </a:r>
            <a:r>
              <a:rPr kumimoji="1" lang="en-US" altLang="ko-Kore-KR" dirty="0"/>
              <a:t>. </a:t>
            </a:r>
            <a:r>
              <a:rPr kumimoji="1" lang="ko-KR" altLang="en-US" dirty="0"/>
              <a:t>자바스크립트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C240B0-3BD7-1553-278E-85807EA58CD8}"/>
              </a:ext>
            </a:extLst>
          </p:cNvPr>
          <p:cNvSpPr txBox="1"/>
          <p:nvPr/>
        </p:nvSpPr>
        <p:spPr>
          <a:xfrm>
            <a:off x="1046018" y="3432970"/>
            <a:ext cx="1826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3</a:t>
            </a:r>
            <a:r>
              <a:rPr kumimoji="1" lang="en-US" altLang="ko-Kore-KR" dirty="0"/>
              <a:t>. </a:t>
            </a:r>
            <a:r>
              <a:rPr kumimoji="1" lang="ko-KR" altLang="en-US" dirty="0"/>
              <a:t>새로</a:t>
            </a:r>
            <a:r>
              <a:rPr kumimoji="1" lang="en-US" altLang="ko-KR" dirty="0"/>
              <a:t> </a:t>
            </a:r>
            <a:r>
              <a:rPr kumimoji="1" lang="ko-KR" altLang="en-US" dirty="0"/>
              <a:t>고침</a:t>
            </a:r>
            <a:r>
              <a:rPr kumimoji="1" lang="en-US" altLang="ko-KR" dirty="0"/>
              <a:t>(refresh)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D10D04-9F5A-C09E-4F25-670B77A9557F}"/>
              </a:ext>
            </a:extLst>
          </p:cNvPr>
          <p:cNvSpPr txBox="1"/>
          <p:nvPr/>
        </p:nvSpPr>
        <p:spPr>
          <a:xfrm>
            <a:off x="1340574" y="1568805"/>
            <a:ext cx="1614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쿼리문의 중요함</a:t>
            </a:r>
            <a:endParaRPr kumimoji="1" lang="en-US" altLang="ko-KR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F77277-280A-90D9-34A7-C8F36AD07404}"/>
              </a:ext>
            </a:extLst>
          </p:cNvPr>
          <p:cNvSpPr txBox="1"/>
          <p:nvPr/>
        </p:nvSpPr>
        <p:spPr>
          <a:xfrm>
            <a:off x="1340574" y="1894559"/>
            <a:ext cx="1614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⭐️ ⭐️ </a:t>
            </a:r>
            <a:r>
              <a:rPr kumimoji="1" lang="en-US" altLang="ko-KR" sz="1200" dirty="0"/>
              <a:t>join!!!</a:t>
            </a:r>
            <a:r>
              <a:rPr kumimoji="1" lang="ko-KR" altLang="en-US" sz="1200" dirty="0"/>
              <a:t> ⭐️ ⭐️</a:t>
            </a:r>
            <a:endParaRPr kumimoji="1" lang="en-US" altLang="ko-KR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EA5EE4-45B6-FFF3-EB2F-F61C5D5B5BF5}"/>
              </a:ext>
            </a:extLst>
          </p:cNvPr>
          <p:cNvSpPr txBox="1"/>
          <p:nvPr/>
        </p:nvSpPr>
        <p:spPr>
          <a:xfrm>
            <a:off x="1340574" y="2654776"/>
            <a:ext cx="2670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생각보다 여러 방면으로 쓰임</a:t>
            </a:r>
            <a:endParaRPr kumimoji="1" lang="en-US" altLang="ko-KR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0A2A2A-F85D-B817-7910-B8EF238AA679}"/>
              </a:ext>
            </a:extLst>
          </p:cNvPr>
          <p:cNvSpPr txBox="1"/>
          <p:nvPr/>
        </p:nvSpPr>
        <p:spPr>
          <a:xfrm>
            <a:off x="1340573" y="2980530"/>
            <a:ext cx="34115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구글링을 해도 이해못한 부분이 많아서 아쉬움</a:t>
            </a:r>
            <a:endParaRPr kumimoji="1" lang="en-US" altLang="ko-KR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F3D45B-B5C7-46A8-6832-E12FF02713EF}"/>
              </a:ext>
            </a:extLst>
          </p:cNvPr>
          <p:cNvSpPr txBox="1"/>
          <p:nvPr/>
        </p:nvSpPr>
        <p:spPr>
          <a:xfrm>
            <a:off x="1340574" y="3766434"/>
            <a:ext cx="39657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- Controller</a:t>
            </a:r>
            <a:r>
              <a:rPr kumimoji="1" lang="ko-KR" altLang="en-US" sz="1200" dirty="0" err="1"/>
              <a:t>를</a:t>
            </a:r>
            <a:r>
              <a:rPr kumimoji="1" lang="ko-KR" altLang="en-US" sz="1200" dirty="0"/>
              <a:t> 왔다갔다하면서 생기는 문제가 많았음</a:t>
            </a:r>
            <a:endParaRPr kumimoji="1" lang="en-US" altLang="ko-KR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85A365-5404-FD95-D198-8AFF10247607}"/>
              </a:ext>
            </a:extLst>
          </p:cNvPr>
          <p:cNvSpPr txBox="1"/>
          <p:nvPr/>
        </p:nvSpPr>
        <p:spPr>
          <a:xfrm>
            <a:off x="1340573" y="4092188"/>
            <a:ext cx="34115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-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Session</a:t>
            </a:r>
            <a:r>
              <a:rPr kumimoji="1" lang="ko-KR" altLang="en-US" sz="1200" dirty="0"/>
              <a:t>을 이용</a:t>
            </a:r>
            <a:endParaRPr kumimoji="1" lang="en-US" altLang="ko-KR" sz="12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7"/>
          <p:cNvSpPr txBox="1"/>
          <p:nvPr/>
        </p:nvSpPr>
        <p:spPr>
          <a:xfrm>
            <a:off x="641405" y="316105"/>
            <a:ext cx="36225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B7DDD"/>
                </a:solidFill>
              </a:rPr>
              <a:t>결과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37"/>
          <p:cNvSpPr txBox="1"/>
          <p:nvPr/>
        </p:nvSpPr>
        <p:spPr>
          <a:xfrm>
            <a:off x="280862" y="270001"/>
            <a:ext cx="459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3B7DD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500">
                <a:solidFill>
                  <a:srgbClr val="3B7DDD"/>
                </a:solidFill>
              </a:rPr>
              <a:t>3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7"/>
          <p:cNvSpPr txBox="1"/>
          <p:nvPr/>
        </p:nvSpPr>
        <p:spPr>
          <a:xfrm>
            <a:off x="641400" y="516200"/>
            <a:ext cx="273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 b="1">
                <a:solidFill>
                  <a:srgbClr val="3B7DDD"/>
                </a:solidFill>
              </a:rPr>
              <a:t>개선사항, 활용 계획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953EA2F-C407-371A-CA2B-0A4378D41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20" y="963053"/>
            <a:ext cx="4368051" cy="391044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C7DDDF-68B1-9F8E-24D9-4C61F3F35CBB}"/>
              </a:ext>
            </a:extLst>
          </p:cNvPr>
          <p:cNvSpPr/>
          <p:nvPr/>
        </p:nvSpPr>
        <p:spPr>
          <a:xfrm>
            <a:off x="1715752" y="4496137"/>
            <a:ext cx="1473806" cy="303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F3E401-5CE2-3722-B4F4-70B65988AAFA}"/>
              </a:ext>
            </a:extLst>
          </p:cNvPr>
          <p:cNvSpPr txBox="1"/>
          <p:nvPr/>
        </p:nvSpPr>
        <p:spPr>
          <a:xfrm>
            <a:off x="3577391" y="3990447"/>
            <a:ext cx="33393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</a:rPr>
              <a:t>다음문제를 클릭해야 채점이 완료가 됨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-&gt;</a:t>
            </a:r>
            <a:r>
              <a:rPr kumimoji="1" lang="ko-KR" altLang="en-US" dirty="0">
                <a:solidFill>
                  <a:srgbClr val="FF0000"/>
                </a:solidFill>
              </a:rPr>
              <a:t> 제출한 상태로 새로 고침을 </a:t>
            </a:r>
            <a:r>
              <a:rPr kumimoji="1" lang="ko-KR" altLang="en-US" dirty="0" err="1">
                <a:solidFill>
                  <a:srgbClr val="FF0000"/>
                </a:solidFill>
              </a:rPr>
              <a:t>하게되면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ko-KR" altLang="en-US" dirty="0">
                <a:solidFill>
                  <a:srgbClr val="FF0000"/>
                </a:solidFill>
              </a:rPr>
              <a:t>      정답을 알고 같은 문제 다시 풀게 됨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/>
        </p:nvSpPr>
        <p:spPr>
          <a:xfrm>
            <a:off x="961899" y="1746600"/>
            <a:ext cx="33891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5800" b="1" i="0" u="none" strike="noStrike" cap="none">
                <a:solidFill>
                  <a:srgbClr val="3B7DDD"/>
                </a:solidFill>
              </a:rPr>
              <a:t>BOOKIE</a:t>
            </a:r>
            <a:endParaRPr sz="2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5238" y="3986173"/>
            <a:ext cx="8144532" cy="1246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1905" y="1366994"/>
            <a:ext cx="1972187" cy="23809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/>
          <p:nvPr/>
        </p:nvSpPr>
        <p:spPr>
          <a:xfrm>
            <a:off x="669250" y="1403276"/>
            <a:ext cx="25374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BOOK! COOKIE! 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2460000">
            <a:off x="3233504" y="2822873"/>
            <a:ext cx="1624463" cy="1978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856" y="-346325"/>
            <a:ext cx="8142293" cy="136217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7"/>
          <p:cNvSpPr txBox="1"/>
          <p:nvPr/>
        </p:nvSpPr>
        <p:spPr>
          <a:xfrm>
            <a:off x="856008" y="1077079"/>
            <a:ext cx="3175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 b="1">
                <a:solidFill>
                  <a:srgbClr val="201A74"/>
                </a:solidFill>
                <a:latin typeface="Trebuchet MS"/>
                <a:ea typeface="Trebuchet MS"/>
                <a:cs typeface="Trebuchet MS"/>
                <a:sym typeface="Trebuchet MS"/>
              </a:rPr>
              <a:t>목차</a:t>
            </a:r>
            <a:r>
              <a:rPr lang="ko" sz="3300">
                <a:solidFill>
                  <a:srgbClr val="201A74"/>
                </a:solidFill>
                <a:latin typeface="Trebuchet MS"/>
                <a:ea typeface="Trebuchet MS"/>
                <a:cs typeface="Trebuchet MS"/>
                <a:sym typeface="Trebuchet MS"/>
              </a:rPr>
              <a:t>	</a:t>
            </a:r>
            <a:endParaRPr sz="9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7" name="Google Shape;147;p27"/>
          <p:cNvSpPr txBox="1"/>
          <p:nvPr/>
        </p:nvSpPr>
        <p:spPr>
          <a:xfrm>
            <a:off x="606966" y="2018428"/>
            <a:ext cx="198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 b="1">
                <a:solidFill>
                  <a:srgbClr val="3B7DDD"/>
                </a:solidFill>
              </a:rPr>
              <a:t>01. 개요</a:t>
            </a:r>
            <a:endParaRPr sz="19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7"/>
          <p:cNvSpPr txBox="1"/>
          <p:nvPr/>
        </p:nvSpPr>
        <p:spPr>
          <a:xfrm>
            <a:off x="500850" y="2649550"/>
            <a:ext cx="24858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3B7DDD"/>
                </a:solidFill>
              </a:rPr>
              <a:t>· 주제선정 배경, 기획 배경</a:t>
            </a:r>
            <a:endParaRPr sz="1500" b="1">
              <a:solidFill>
                <a:srgbClr val="3B7DDD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3B7DDD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3B7DDD"/>
                </a:solidFill>
              </a:rPr>
              <a:t>· 기대효과</a:t>
            </a:r>
            <a:endParaRPr sz="1500" b="1">
              <a:solidFill>
                <a:srgbClr val="3B7DDD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3B7DDD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3B7DDD"/>
                </a:solidFill>
              </a:rPr>
              <a:t>· 훈련내용과의 관련성</a:t>
            </a:r>
            <a:endParaRPr sz="1500" b="1">
              <a:solidFill>
                <a:srgbClr val="3B7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7"/>
          <p:cNvSpPr txBox="1"/>
          <p:nvPr/>
        </p:nvSpPr>
        <p:spPr>
          <a:xfrm>
            <a:off x="3165450" y="2018425"/>
            <a:ext cx="281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 b="1">
                <a:solidFill>
                  <a:srgbClr val="3B7DDD"/>
                </a:solidFill>
              </a:rPr>
              <a:t>02. 추진과정 및 방법</a:t>
            </a:r>
            <a:endParaRPr sz="19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7"/>
          <p:cNvSpPr txBox="1"/>
          <p:nvPr/>
        </p:nvSpPr>
        <p:spPr>
          <a:xfrm>
            <a:off x="3165450" y="2649550"/>
            <a:ext cx="30411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3B7DDD"/>
                </a:solidFill>
              </a:rPr>
              <a:t>· 요구사항</a:t>
            </a:r>
            <a:endParaRPr sz="1500" b="1">
              <a:solidFill>
                <a:srgbClr val="3B7DDD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3B7DDD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3B7DDD"/>
                </a:solidFill>
              </a:rPr>
              <a:t>· USECASE</a:t>
            </a:r>
            <a:endParaRPr sz="1500" b="1">
              <a:solidFill>
                <a:srgbClr val="3B7DDD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3B7DDD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3B7DDD"/>
                </a:solidFill>
              </a:rPr>
              <a:t>· CLASS DIAGRAM</a:t>
            </a:r>
            <a:endParaRPr sz="1500" b="1">
              <a:solidFill>
                <a:srgbClr val="3B7DDD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3B7DD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500" b="1">
                <a:solidFill>
                  <a:srgbClr val="3B7DDD"/>
                </a:solidFill>
              </a:rPr>
              <a:t>· DATABASE DIAGRAM</a:t>
            </a:r>
            <a:endParaRPr sz="1500" b="1">
              <a:solidFill>
                <a:srgbClr val="3B7DDD"/>
              </a:solidFill>
            </a:endParaRPr>
          </a:p>
        </p:txBody>
      </p:sp>
      <p:sp>
        <p:nvSpPr>
          <p:cNvPr id="151" name="Google Shape;151;p27"/>
          <p:cNvSpPr txBox="1"/>
          <p:nvPr/>
        </p:nvSpPr>
        <p:spPr>
          <a:xfrm>
            <a:off x="6424641" y="2018430"/>
            <a:ext cx="2302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3B7DDD"/>
                </a:solidFill>
              </a:rPr>
              <a:t>03. 결과</a:t>
            </a: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7"/>
          <p:cNvSpPr txBox="1"/>
          <p:nvPr/>
        </p:nvSpPr>
        <p:spPr>
          <a:xfrm>
            <a:off x="6424649" y="2649550"/>
            <a:ext cx="21345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3B7DDD"/>
                </a:solidFill>
              </a:rPr>
              <a:t>· 결과물/산출물 설명</a:t>
            </a:r>
            <a:endParaRPr sz="1500" b="1">
              <a:solidFill>
                <a:srgbClr val="3B7DDD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3B7DDD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3B7DDD"/>
                </a:solidFill>
              </a:rPr>
              <a:t>· 결론</a:t>
            </a:r>
            <a:endParaRPr sz="1500" b="1">
              <a:solidFill>
                <a:srgbClr val="3B7DDD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3B7DDD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rgbClr val="3B7DDD"/>
                </a:solidFill>
              </a:rPr>
              <a:t>· 개선사항, 활용 계획</a:t>
            </a:r>
            <a:endParaRPr sz="1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/>
        </p:nvSpPr>
        <p:spPr>
          <a:xfrm>
            <a:off x="641405" y="314026"/>
            <a:ext cx="36225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B7DDD"/>
                </a:solidFill>
              </a:rPr>
              <a:t>개요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8"/>
          <p:cNvSpPr txBox="1"/>
          <p:nvPr/>
        </p:nvSpPr>
        <p:spPr>
          <a:xfrm>
            <a:off x="280861" y="270001"/>
            <a:ext cx="459185" cy="40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3B7DDD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8"/>
          <p:cNvSpPr txBox="1"/>
          <p:nvPr/>
        </p:nvSpPr>
        <p:spPr>
          <a:xfrm>
            <a:off x="641390" y="514122"/>
            <a:ext cx="455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 b="1">
                <a:solidFill>
                  <a:srgbClr val="3B7DDD"/>
                </a:solidFill>
              </a:rPr>
              <a:t>프로젝트 주제선정 및 기획배경</a:t>
            </a:r>
            <a:endParaRPr sz="9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3879" y="2291313"/>
            <a:ext cx="1701785" cy="18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9351" y="1536113"/>
            <a:ext cx="1334050" cy="13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053" y="1695900"/>
            <a:ext cx="3672849" cy="160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7934" y="2045366"/>
            <a:ext cx="2505825" cy="1550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2700" y="1408067"/>
            <a:ext cx="1428625" cy="218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09450" y="2635900"/>
            <a:ext cx="1378132" cy="194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06974" y="2836450"/>
            <a:ext cx="1334050" cy="194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84600" y="2743200"/>
            <a:ext cx="1428626" cy="196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901425" y="1576275"/>
            <a:ext cx="2670574" cy="18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0057" y="3183975"/>
            <a:ext cx="2373530" cy="16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776500" y="1954924"/>
            <a:ext cx="3622500" cy="218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9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4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6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9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8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4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4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3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4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3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3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4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4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00"/>
                            </p:stCondLst>
                            <p:childTnLst>
                              <p:par>
                                <p:cTn id="6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4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4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3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47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8986" y="1484464"/>
            <a:ext cx="6505023" cy="2559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3723" y="4756439"/>
            <a:ext cx="8142293" cy="512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60965" y="1836376"/>
            <a:ext cx="1855798" cy="185579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 txBox="1"/>
          <p:nvPr/>
        </p:nvSpPr>
        <p:spPr>
          <a:xfrm>
            <a:off x="641405" y="316105"/>
            <a:ext cx="36225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B7DDD"/>
                </a:solidFill>
              </a:rPr>
              <a:t>개요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9"/>
          <p:cNvSpPr txBox="1"/>
          <p:nvPr/>
        </p:nvSpPr>
        <p:spPr>
          <a:xfrm>
            <a:off x="280862" y="270001"/>
            <a:ext cx="459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3B7DD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500">
                <a:solidFill>
                  <a:srgbClr val="3B7DDD"/>
                </a:solidFill>
              </a:rPr>
              <a:t>1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53169" y="1836376"/>
            <a:ext cx="1855798" cy="1855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26233" y="1836376"/>
            <a:ext cx="1855798" cy="1855798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9"/>
          <p:cNvSpPr txBox="1"/>
          <p:nvPr/>
        </p:nvSpPr>
        <p:spPr>
          <a:xfrm>
            <a:off x="641400" y="516200"/>
            <a:ext cx="208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 b="1">
                <a:solidFill>
                  <a:srgbClr val="3B7DDD"/>
                </a:solidFill>
              </a:rPr>
              <a:t>기대효과</a:t>
            </a:r>
            <a:endParaRPr sz="23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9"/>
          <p:cNvSpPr txBox="1"/>
          <p:nvPr/>
        </p:nvSpPr>
        <p:spPr>
          <a:xfrm>
            <a:off x="1385338" y="2769163"/>
            <a:ext cx="2207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</a:rPr>
              <a:t>학생들의 반복 학습에 </a:t>
            </a:r>
            <a:endParaRPr sz="900">
              <a:solidFill>
                <a:srgbClr val="FFFFFF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</a:rPr>
              <a:t>도움을 줍니다.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84" name="Google Shape;184;p29"/>
          <p:cNvSpPr txBox="1"/>
          <p:nvPr/>
        </p:nvSpPr>
        <p:spPr>
          <a:xfrm>
            <a:off x="1818300" y="2353125"/>
            <a:ext cx="13161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반복 학습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2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015009" y="2665571"/>
            <a:ext cx="947711" cy="2274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9"/>
          <p:cNvSpPr txBox="1"/>
          <p:nvPr/>
        </p:nvSpPr>
        <p:spPr>
          <a:xfrm>
            <a:off x="3539043" y="2769163"/>
            <a:ext cx="2084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9"/>
          <p:cNvSpPr txBox="1"/>
          <p:nvPr/>
        </p:nvSpPr>
        <p:spPr>
          <a:xfrm>
            <a:off x="4031025" y="2353125"/>
            <a:ext cx="11973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자기주도학습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2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107213" y="2665571"/>
            <a:ext cx="947711" cy="2274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9"/>
          <p:cNvSpPr txBox="1"/>
          <p:nvPr/>
        </p:nvSpPr>
        <p:spPr>
          <a:xfrm>
            <a:off x="5576014" y="2769163"/>
            <a:ext cx="215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</a:rPr>
              <a:t>문제집을 들고 다닐</a:t>
            </a:r>
            <a:endParaRPr sz="900">
              <a:solidFill>
                <a:srgbClr val="FFFFFF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</a:rPr>
              <a:t>필요없이 사이트 접속만으로</a:t>
            </a:r>
            <a:endParaRPr sz="900">
              <a:solidFill>
                <a:srgbClr val="FFFFFF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</a:rPr>
              <a:t>학습이 가능합니다.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90" name="Google Shape;190;p29"/>
          <p:cNvSpPr txBox="1"/>
          <p:nvPr/>
        </p:nvSpPr>
        <p:spPr>
          <a:xfrm>
            <a:off x="6318875" y="2353125"/>
            <a:ext cx="6933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</a:rPr>
              <a:t>휴대성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p2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180277" y="2665571"/>
            <a:ext cx="947711" cy="2274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9"/>
          <p:cNvSpPr txBox="1"/>
          <p:nvPr/>
        </p:nvSpPr>
        <p:spPr>
          <a:xfrm>
            <a:off x="3467938" y="2769163"/>
            <a:ext cx="2207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</a:rPr>
              <a:t>사이트 내에서</a:t>
            </a:r>
            <a:endParaRPr sz="900">
              <a:solidFill>
                <a:srgbClr val="FFFFFF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</a:rPr>
              <a:t>학생들 스스로</a:t>
            </a:r>
            <a:endParaRPr sz="900">
              <a:solidFill>
                <a:srgbClr val="FFFFFF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FFFFFF"/>
                </a:solidFill>
              </a:rPr>
              <a:t>묻고 답하기가 가능합니다.</a:t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193" name="Google Shape;193;p29"/>
          <p:cNvSpPr txBox="1"/>
          <p:nvPr/>
        </p:nvSpPr>
        <p:spPr>
          <a:xfrm>
            <a:off x="3038925" y="4298375"/>
            <a:ext cx="3217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b="1">
                <a:solidFill>
                  <a:srgbClr val="666666"/>
                </a:solidFill>
              </a:rPr>
              <a:t>학생들의 </a:t>
            </a:r>
            <a:r>
              <a:rPr lang="ko" sz="2200" b="1">
                <a:solidFill>
                  <a:srgbClr val="073763"/>
                </a:solidFill>
              </a:rPr>
              <a:t>학습능력</a:t>
            </a:r>
            <a:r>
              <a:rPr lang="ko" sz="2200" b="1">
                <a:solidFill>
                  <a:srgbClr val="666666"/>
                </a:solidFill>
              </a:rPr>
              <a:t> 향상</a:t>
            </a:r>
            <a:r>
              <a:rPr lang="ko" sz="2200" b="1">
                <a:solidFill>
                  <a:srgbClr val="3B7DDD"/>
                </a:solidFill>
              </a:rPr>
              <a:t> </a:t>
            </a:r>
            <a:endParaRPr sz="11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3923" y="4662714"/>
            <a:ext cx="8142293" cy="512994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0"/>
          <p:cNvSpPr txBox="1"/>
          <p:nvPr/>
        </p:nvSpPr>
        <p:spPr>
          <a:xfrm>
            <a:off x="641405" y="316105"/>
            <a:ext cx="36225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B7DDD"/>
                </a:solidFill>
              </a:rPr>
              <a:t>개요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30"/>
          <p:cNvSpPr txBox="1"/>
          <p:nvPr/>
        </p:nvSpPr>
        <p:spPr>
          <a:xfrm>
            <a:off x="280862" y="270001"/>
            <a:ext cx="459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3B7DD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500">
                <a:solidFill>
                  <a:srgbClr val="3B7DDD"/>
                </a:solidFill>
              </a:rPr>
              <a:t>1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30"/>
          <p:cNvSpPr txBox="1"/>
          <p:nvPr/>
        </p:nvSpPr>
        <p:spPr>
          <a:xfrm>
            <a:off x="641405" y="516188"/>
            <a:ext cx="531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 b="1">
                <a:solidFill>
                  <a:srgbClr val="3B7DDD"/>
                </a:solidFill>
              </a:rPr>
              <a:t>훈련내용과의 관련성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30"/>
          <p:cNvSpPr/>
          <p:nvPr/>
        </p:nvSpPr>
        <p:spPr>
          <a:xfrm>
            <a:off x="557850" y="1168616"/>
            <a:ext cx="7823700" cy="3494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9150" y="2959475"/>
            <a:ext cx="1453500" cy="14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5550" y="1391001"/>
            <a:ext cx="2788399" cy="156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97500" y="1793113"/>
            <a:ext cx="2052899" cy="111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68400" y="3129100"/>
            <a:ext cx="2228450" cy="111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00700" y="3122548"/>
            <a:ext cx="2649224" cy="13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74675" y="1656363"/>
            <a:ext cx="1687373" cy="125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80975" y="1620487"/>
            <a:ext cx="2437057" cy="13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727425">
            <a:off x="6771175" y="3262549"/>
            <a:ext cx="1114225" cy="111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3731" y="-1046075"/>
            <a:ext cx="8142293" cy="136217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/>
          <p:nvPr/>
        </p:nvSpPr>
        <p:spPr>
          <a:xfrm>
            <a:off x="484775" y="1351625"/>
            <a:ext cx="1364400" cy="407100"/>
          </a:xfrm>
          <a:prstGeom prst="flowChartAlternateProcess">
            <a:avLst/>
          </a:prstGeom>
          <a:solidFill>
            <a:srgbClr val="201A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b="1">
                <a:solidFill>
                  <a:schemeClr val="lt1"/>
                </a:solidFill>
              </a:rPr>
              <a:t>사용자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7" name="Google Shape;217;p31"/>
          <p:cNvSpPr/>
          <p:nvPr/>
        </p:nvSpPr>
        <p:spPr>
          <a:xfrm>
            <a:off x="484775" y="1926700"/>
            <a:ext cx="1131600" cy="407100"/>
          </a:xfrm>
          <a:prstGeom prst="flowChartAlternateProcess">
            <a:avLst/>
          </a:prstGeom>
          <a:solidFill>
            <a:srgbClr val="3B7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</a:rPr>
              <a:t>회원가입 로그인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218" name="Google Shape;218;p31"/>
          <p:cNvSpPr/>
          <p:nvPr/>
        </p:nvSpPr>
        <p:spPr>
          <a:xfrm>
            <a:off x="4940850" y="1351625"/>
            <a:ext cx="1364400" cy="407100"/>
          </a:xfrm>
          <a:prstGeom prst="flowChartAlternateProcess">
            <a:avLst/>
          </a:prstGeom>
          <a:solidFill>
            <a:srgbClr val="201A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lt1"/>
                </a:solidFill>
              </a:rPr>
              <a:t>관리자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9" name="Google Shape;219;p31"/>
          <p:cNvSpPr/>
          <p:nvPr/>
        </p:nvSpPr>
        <p:spPr>
          <a:xfrm>
            <a:off x="484775" y="2460100"/>
            <a:ext cx="1131600" cy="407100"/>
          </a:xfrm>
          <a:prstGeom prst="flowChartAlternateProcess">
            <a:avLst/>
          </a:prstGeom>
          <a:solidFill>
            <a:srgbClr val="3B7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</a:rPr>
              <a:t>메인페이지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220" name="Google Shape;220;p31"/>
          <p:cNvSpPr/>
          <p:nvPr/>
        </p:nvSpPr>
        <p:spPr>
          <a:xfrm>
            <a:off x="484775" y="2993500"/>
            <a:ext cx="1131600" cy="407100"/>
          </a:xfrm>
          <a:prstGeom prst="flowChartAlternateProcess">
            <a:avLst/>
          </a:prstGeom>
          <a:solidFill>
            <a:srgbClr val="3B7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</a:rPr>
              <a:t>문제풀기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221" name="Google Shape;221;p31"/>
          <p:cNvSpPr/>
          <p:nvPr/>
        </p:nvSpPr>
        <p:spPr>
          <a:xfrm>
            <a:off x="484775" y="3526900"/>
            <a:ext cx="1131600" cy="407100"/>
          </a:xfrm>
          <a:prstGeom prst="flowChartAlternateProcess">
            <a:avLst/>
          </a:prstGeom>
          <a:solidFill>
            <a:srgbClr val="3B7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</a:rPr>
              <a:t>모의고사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222" name="Google Shape;222;p31"/>
          <p:cNvSpPr/>
          <p:nvPr/>
        </p:nvSpPr>
        <p:spPr>
          <a:xfrm>
            <a:off x="484775" y="4060300"/>
            <a:ext cx="1131600" cy="407100"/>
          </a:xfrm>
          <a:prstGeom prst="flowChartAlternateProcess">
            <a:avLst/>
          </a:prstGeom>
          <a:solidFill>
            <a:srgbClr val="3B7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</a:rPr>
              <a:t>묻고답하기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223" name="Google Shape;223;p31"/>
          <p:cNvSpPr txBox="1"/>
          <p:nvPr/>
        </p:nvSpPr>
        <p:spPr>
          <a:xfrm>
            <a:off x="1616375" y="1993900"/>
            <a:ext cx="19341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B7DDD"/>
                </a:solidFill>
              </a:rPr>
              <a:t>  </a:t>
            </a:r>
            <a:r>
              <a:rPr lang="ko" sz="1200">
                <a:solidFill>
                  <a:srgbClr val="3B7DDD"/>
                </a:solidFill>
              </a:rPr>
              <a:t>학생, 일반인 구분</a:t>
            </a:r>
            <a:endParaRPr sz="1200">
              <a:solidFill>
                <a:srgbClr val="3B7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31"/>
          <p:cNvSpPr txBox="1"/>
          <p:nvPr/>
        </p:nvSpPr>
        <p:spPr>
          <a:xfrm>
            <a:off x="1687125" y="2469500"/>
            <a:ext cx="3788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B7DDD"/>
                </a:solidFill>
              </a:rPr>
              <a:t>문제의 개수 확인</a:t>
            </a:r>
            <a:endParaRPr sz="1200">
              <a:solidFill>
                <a:srgbClr val="3B7DD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B7DDD"/>
                </a:solidFill>
              </a:rPr>
              <a:t>유저랭킹 및 새로운 질문 / 답변 확인</a:t>
            </a:r>
            <a:endParaRPr sz="1200">
              <a:solidFill>
                <a:srgbClr val="3B7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1"/>
          <p:cNvSpPr txBox="1"/>
          <p:nvPr/>
        </p:nvSpPr>
        <p:spPr>
          <a:xfrm>
            <a:off x="1687125" y="3089600"/>
            <a:ext cx="26568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B7DDD"/>
                </a:solidFill>
              </a:rPr>
              <a:t>과목 및 유형선택, 답안 및 해설 확인</a:t>
            </a:r>
            <a:endParaRPr sz="1200">
              <a:solidFill>
                <a:srgbClr val="3B7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1"/>
          <p:cNvSpPr txBox="1"/>
          <p:nvPr/>
        </p:nvSpPr>
        <p:spPr>
          <a:xfrm>
            <a:off x="1687125" y="3531863"/>
            <a:ext cx="276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B7DDD"/>
                </a:solidFill>
              </a:rPr>
              <a:t>과목 및 유형 선택 후 문제 추출</a:t>
            </a:r>
            <a:endParaRPr sz="1200">
              <a:solidFill>
                <a:srgbClr val="3B7DD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B7DDD"/>
                </a:solidFill>
              </a:rPr>
              <a:t>문제풀이 시간 제공</a:t>
            </a:r>
            <a:endParaRPr sz="1200">
              <a:solidFill>
                <a:srgbClr val="3B7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31"/>
          <p:cNvSpPr txBox="1"/>
          <p:nvPr/>
        </p:nvSpPr>
        <p:spPr>
          <a:xfrm>
            <a:off x="1687125" y="4158650"/>
            <a:ext cx="15630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B7DDD"/>
                </a:solidFill>
              </a:rPr>
              <a:t>질문 및 답변 등록</a:t>
            </a:r>
            <a:endParaRPr sz="1200">
              <a:solidFill>
                <a:srgbClr val="3B7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31"/>
          <p:cNvSpPr/>
          <p:nvPr/>
        </p:nvSpPr>
        <p:spPr>
          <a:xfrm>
            <a:off x="4940850" y="1940288"/>
            <a:ext cx="1131600" cy="407100"/>
          </a:xfrm>
          <a:prstGeom prst="flowChartAlternateProcess">
            <a:avLst/>
          </a:prstGeom>
          <a:solidFill>
            <a:srgbClr val="3B7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>
                <a:solidFill>
                  <a:schemeClr val="lt1"/>
                </a:solidFill>
              </a:rPr>
              <a:t>현황 조회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229" name="Google Shape;229;p31"/>
          <p:cNvSpPr/>
          <p:nvPr/>
        </p:nvSpPr>
        <p:spPr>
          <a:xfrm>
            <a:off x="4940850" y="2473688"/>
            <a:ext cx="1131600" cy="407100"/>
          </a:xfrm>
          <a:prstGeom prst="flowChartAlternateProcess">
            <a:avLst/>
          </a:prstGeom>
          <a:solidFill>
            <a:srgbClr val="3B7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</a:rPr>
              <a:t>회원 관리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230" name="Google Shape;230;p31"/>
          <p:cNvSpPr/>
          <p:nvPr/>
        </p:nvSpPr>
        <p:spPr>
          <a:xfrm>
            <a:off x="4940850" y="3007088"/>
            <a:ext cx="1131600" cy="407100"/>
          </a:xfrm>
          <a:prstGeom prst="flowChartAlternateProcess">
            <a:avLst/>
          </a:prstGeom>
          <a:solidFill>
            <a:srgbClr val="3B7D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</a:rPr>
              <a:t>문제 관리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231" name="Google Shape;231;p31"/>
          <p:cNvSpPr txBox="1"/>
          <p:nvPr/>
        </p:nvSpPr>
        <p:spPr>
          <a:xfrm>
            <a:off x="6152850" y="1993550"/>
            <a:ext cx="2510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200">
                <a:solidFill>
                  <a:srgbClr val="3B7DDD"/>
                </a:solidFill>
              </a:rPr>
              <a:t>회원가입 추이 / 문제등록 현황</a:t>
            </a:r>
            <a:endParaRPr sz="1200">
              <a:solidFill>
                <a:srgbClr val="3B7DDD"/>
              </a:solidFill>
            </a:endParaRPr>
          </a:p>
        </p:txBody>
      </p:sp>
      <p:sp>
        <p:nvSpPr>
          <p:cNvPr id="232" name="Google Shape;232;p31"/>
          <p:cNvSpPr txBox="1"/>
          <p:nvPr/>
        </p:nvSpPr>
        <p:spPr>
          <a:xfrm>
            <a:off x="6152850" y="2561738"/>
            <a:ext cx="37131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200">
                <a:solidFill>
                  <a:srgbClr val="3B7DDD"/>
                </a:solidFill>
              </a:rPr>
              <a:t>회원정보 조회  및 정답률 확인</a:t>
            </a:r>
            <a:endParaRPr sz="1200">
              <a:solidFill>
                <a:srgbClr val="3B7DDD"/>
              </a:solidFill>
            </a:endParaRPr>
          </a:p>
        </p:txBody>
      </p:sp>
      <p:sp>
        <p:nvSpPr>
          <p:cNvPr id="233" name="Google Shape;233;p31"/>
          <p:cNvSpPr txBox="1"/>
          <p:nvPr/>
        </p:nvSpPr>
        <p:spPr>
          <a:xfrm>
            <a:off x="6152850" y="3129938"/>
            <a:ext cx="37131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200">
                <a:solidFill>
                  <a:srgbClr val="3B7DDD"/>
                </a:solidFill>
              </a:rPr>
              <a:t>문제등록 및 문제 조회</a:t>
            </a:r>
            <a:endParaRPr sz="1200">
              <a:solidFill>
                <a:srgbClr val="3B7DD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1"/>
          <p:cNvSpPr txBox="1"/>
          <p:nvPr/>
        </p:nvSpPr>
        <p:spPr>
          <a:xfrm>
            <a:off x="641405" y="316105"/>
            <a:ext cx="36225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B7DDD"/>
                </a:solidFill>
              </a:rPr>
              <a:t>추진과정 및 방법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1"/>
          <p:cNvSpPr txBox="1"/>
          <p:nvPr/>
        </p:nvSpPr>
        <p:spPr>
          <a:xfrm>
            <a:off x="280862" y="270001"/>
            <a:ext cx="459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3B7DD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500">
                <a:solidFill>
                  <a:srgbClr val="3B7DDD"/>
                </a:solidFill>
              </a:rPr>
              <a:t>2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1"/>
          <p:cNvSpPr txBox="1"/>
          <p:nvPr/>
        </p:nvSpPr>
        <p:spPr>
          <a:xfrm>
            <a:off x="641405" y="516188"/>
            <a:ext cx="531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 b="1">
                <a:solidFill>
                  <a:srgbClr val="3B7DDD"/>
                </a:solidFill>
              </a:rPr>
              <a:t>요구사항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3923" y="4662714"/>
            <a:ext cx="8142295" cy="512993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2"/>
          <p:cNvSpPr txBox="1"/>
          <p:nvPr/>
        </p:nvSpPr>
        <p:spPr>
          <a:xfrm>
            <a:off x="8737810" y="4785667"/>
            <a:ext cx="192857" cy="211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3B7DDD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12814" y="4909006"/>
            <a:ext cx="178571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2"/>
          <p:cNvSpPr txBox="1"/>
          <p:nvPr/>
        </p:nvSpPr>
        <p:spPr>
          <a:xfrm>
            <a:off x="641405" y="316105"/>
            <a:ext cx="36225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000">
                <a:solidFill>
                  <a:srgbClr val="3B7DDD"/>
                </a:solidFill>
              </a:rPr>
              <a:t>추진과정 및 방법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32"/>
          <p:cNvSpPr txBox="1"/>
          <p:nvPr/>
        </p:nvSpPr>
        <p:spPr>
          <a:xfrm>
            <a:off x="280862" y="270001"/>
            <a:ext cx="459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3B7DD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500">
                <a:solidFill>
                  <a:srgbClr val="3B7DDD"/>
                </a:solidFill>
              </a:rPr>
              <a:t>2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2"/>
          <p:cNvSpPr txBox="1"/>
          <p:nvPr/>
        </p:nvSpPr>
        <p:spPr>
          <a:xfrm>
            <a:off x="641405" y="539388"/>
            <a:ext cx="531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2300" b="1">
                <a:solidFill>
                  <a:srgbClr val="3B7DDD"/>
                </a:solidFill>
              </a:rPr>
              <a:t>USECASE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2"/>
          <p:cNvSpPr txBox="1"/>
          <p:nvPr/>
        </p:nvSpPr>
        <p:spPr>
          <a:xfrm>
            <a:off x="7191065" y="334889"/>
            <a:ext cx="1652461" cy="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201A74"/>
                </a:solidFill>
                <a:latin typeface="Arial"/>
                <a:ea typeface="Arial"/>
                <a:cs typeface="Arial"/>
                <a:sym typeface="Arial"/>
              </a:rPr>
              <a:t>www.miricompany.com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5163" y="893400"/>
            <a:ext cx="6759826" cy="39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3"/>
          <p:cNvSpPr txBox="1"/>
          <p:nvPr/>
        </p:nvSpPr>
        <p:spPr>
          <a:xfrm>
            <a:off x="641405" y="316105"/>
            <a:ext cx="36225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B7DDD"/>
                </a:solidFill>
              </a:rPr>
              <a:t>추진과정 및 방법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3"/>
          <p:cNvSpPr txBox="1"/>
          <p:nvPr/>
        </p:nvSpPr>
        <p:spPr>
          <a:xfrm>
            <a:off x="280862" y="270001"/>
            <a:ext cx="459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3B7DDD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1500">
                <a:solidFill>
                  <a:srgbClr val="3B7DDD"/>
                </a:solidFill>
              </a:rPr>
              <a:t>2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3"/>
          <p:cNvSpPr txBox="1"/>
          <p:nvPr/>
        </p:nvSpPr>
        <p:spPr>
          <a:xfrm>
            <a:off x="641400" y="516200"/>
            <a:ext cx="282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 b="1">
                <a:solidFill>
                  <a:srgbClr val="3B7DDD"/>
                </a:solidFill>
              </a:rPr>
              <a:t>CLASS DIAGRAM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7800"/>
            <a:ext cx="8839200" cy="3826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656</Words>
  <Application>Microsoft Macintosh PowerPoint</Application>
  <PresentationFormat>화면 슬라이드 쇼(16:9)</PresentationFormat>
  <Paragraphs>156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Arial</vt:lpstr>
      <vt:lpstr>Calibri</vt:lpstr>
      <vt:lpstr>Trebuchet MS</vt:lpstr>
      <vt:lpstr>Simple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서영정</cp:lastModifiedBy>
  <cp:revision>2</cp:revision>
  <dcterms:modified xsi:type="dcterms:W3CDTF">2022-08-29T08:47:15Z</dcterms:modified>
</cp:coreProperties>
</file>